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Garamond" pitchFamily="18" charset="0"/>
              </a:rPr>
              <a:t>ENGLISH POETRY: </a:t>
            </a:r>
            <a:br>
              <a:rPr lang="en-US" b="1" dirty="0" smtClean="0">
                <a:solidFill>
                  <a:srgbClr val="C00000"/>
                </a:solidFill>
                <a:latin typeface="Garamond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Garamond" pitchFamily="18" charset="0"/>
              </a:rPr>
              <a:t>LITERARY AND INTELLECTUAL BACKGROUND </a:t>
            </a:r>
            <a:endParaRPr lang="en-US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Dr. P. </a:t>
            </a:r>
            <a:r>
              <a:rPr lang="en-US" sz="2800" b="1" dirty="0" err="1" smtClean="0">
                <a:solidFill>
                  <a:srgbClr val="0070C0"/>
                </a:solidFill>
                <a:latin typeface="Garamond" pitchFamily="18" charset="0"/>
              </a:rPr>
              <a:t>Muralidhar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 Sharma</a:t>
            </a:r>
          </a:p>
          <a:p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Assistant Professor</a:t>
            </a:r>
          </a:p>
          <a:p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School of English</a:t>
            </a:r>
          </a:p>
          <a:p>
            <a:r>
              <a:rPr lang="en-US" sz="2800" b="1" dirty="0" err="1" smtClean="0">
                <a:solidFill>
                  <a:srgbClr val="0070C0"/>
                </a:solidFill>
                <a:latin typeface="Garamond" pitchFamily="18" charset="0"/>
              </a:rPr>
              <a:t>Gangadhar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Garamond" pitchFamily="18" charset="0"/>
              </a:rPr>
              <a:t>Meher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 University</a:t>
            </a:r>
          </a:p>
          <a:p>
            <a:r>
              <a:rPr lang="en-US" sz="2800" b="1" dirty="0" err="1" smtClean="0">
                <a:solidFill>
                  <a:srgbClr val="0070C0"/>
                </a:solidFill>
                <a:latin typeface="Garamond" pitchFamily="18" charset="0"/>
              </a:rPr>
              <a:t>Sambalpur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, </a:t>
            </a:r>
            <a:r>
              <a:rPr lang="en-US" sz="2800" b="1" dirty="0" err="1" smtClean="0">
                <a:solidFill>
                  <a:srgbClr val="0070C0"/>
                </a:solidFill>
                <a:latin typeface="Garamond" pitchFamily="18" charset="0"/>
              </a:rPr>
              <a:t>Odisha</a:t>
            </a:r>
            <a:endParaRPr lang="en-US" sz="2800" b="1" dirty="0">
              <a:solidFill>
                <a:srgbClr val="0070C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Coexistence of the sacred and secular elements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Use of varied generic conventions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Courtly romance, chivalric tale, saints’ lives, beast fable, allegory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Colloquial language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Cataloguing of characters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Moral concerns in Chaucer’s poetry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Social satire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Detailing of individual character traits</a:t>
            </a:r>
            <a:endParaRPr lang="en-US" sz="2800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William Langland: </a:t>
            </a:r>
            <a:r>
              <a:rPr lang="en-US" sz="2800" i="1" dirty="0" smtClean="0">
                <a:latin typeface="Garamond" pitchFamily="18" charset="0"/>
              </a:rPr>
              <a:t>Piers Plowman: </a:t>
            </a:r>
            <a:r>
              <a:rPr lang="en-US" sz="2800" dirty="0" smtClean="0">
                <a:latin typeface="Garamond" pitchFamily="18" charset="0"/>
              </a:rPr>
              <a:t>Allegorical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John Gower: </a:t>
            </a:r>
            <a:r>
              <a:rPr lang="en-US" sz="2800" i="1" dirty="0" err="1" smtClean="0">
                <a:latin typeface="Garamond" pitchFamily="18" charset="0"/>
              </a:rPr>
              <a:t>Confessio</a:t>
            </a:r>
            <a:r>
              <a:rPr lang="en-US" sz="2800" i="1" dirty="0" smtClean="0">
                <a:latin typeface="Garamond" pitchFamily="18" charset="0"/>
              </a:rPr>
              <a:t> </a:t>
            </a:r>
            <a:r>
              <a:rPr lang="en-US" sz="2800" i="1" dirty="0" err="1" smtClean="0">
                <a:latin typeface="Garamond" pitchFamily="18" charset="0"/>
              </a:rPr>
              <a:t>Amantis</a:t>
            </a:r>
            <a:r>
              <a:rPr lang="en-US" sz="2800" i="1" dirty="0" smtClean="0">
                <a:latin typeface="Garamond" pitchFamily="18" charset="0"/>
              </a:rPr>
              <a:t>, </a:t>
            </a:r>
            <a:r>
              <a:rPr lang="en-US" sz="2800" i="1" dirty="0" err="1" smtClean="0">
                <a:latin typeface="Garamond" pitchFamily="18" charset="0"/>
              </a:rPr>
              <a:t>Vox</a:t>
            </a:r>
            <a:r>
              <a:rPr lang="en-US" sz="2800" i="1" dirty="0" smtClean="0">
                <a:latin typeface="Garamond" pitchFamily="18" charset="0"/>
              </a:rPr>
              <a:t> </a:t>
            </a:r>
            <a:r>
              <a:rPr lang="en-US" sz="2800" i="1" dirty="0" err="1" smtClean="0">
                <a:latin typeface="Garamond" pitchFamily="18" charset="0"/>
              </a:rPr>
              <a:t>Clamantis</a:t>
            </a:r>
            <a:endParaRPr lang="en-US" sz="2800" i="1" dirty="0" smtClean="0">
              <a:latin typeface="Garamond" pitchFamily="18" charset="0"/>
            </a:endParaRPr>
          </a:p>
          <a:p>
            <a:pPr>
              <a:buNone/>
            </a:pPr>
            <a:endParaRPr lang="en-US" sz="2800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Garamond" pitchFamily="18" charset="0"/>
              </a:rPr>
              <a:t>Old English Poetry</a:t>
            </a:r>
            <a:endParaRPr lang="en-US" sz="36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Oral verse narratives of the Angles, Saxons, and the Jutes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Caedmon: late 7</a:t>
            </a:r>
            <a:r>
              <a:rPr lang="en-US" sz="2800" baseline="30000" dirty="0" smtClean="0">
                <a:latin typeface="Garamond" pitchFamily="18" charset="0"/>
              </a:rPr>
              <a:t>th</a:t>
            </a:r>
            <a:r>
              <a:rPr lang="en-US" sz="2800" dirty="0" smtClean="0">
                <a:latin typeface="Garamond" pitchFamily="18" charset="0"/>
              </a:rPr>
              <a:t> century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Cynewulf: 9</a:t>
            </a:r>
            <a:r>
              <a:rPr lang="en-US" sz="2800" baseline="30000" dirty="0" smtClean="0">
                <a:latin typeface="Garamond" pitchFamily="18" charset="0"/>
              </a:rPr>
              <a:t>th</a:t>
            </a:r>
            <a:r>
              <a:rPr lang="en-US" sz="2800" dirty="0" smtClean="0">
                <a:latin typeface="Garamond" pitchFamily="18" charset="0"/>
              </a:rPr>
              <a:t> century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Verses inspired from scripture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Predominantly Christian themes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“Hymn of Creation”: only surviving poem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 Repository of commonly used poetic expressions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Kennings: compounds replacing common nouns, i.e. “whale-path” or “swan-road” for sea or “God’s-beacon” for Sun, and “ring-giver” for king</a:t>
            </a:r>
            <a:endParaRPr lang="en-US" sz="2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  <a:latin typeface="Garamond" pitchFamily="18" charset="0"/>
              </a:rPr>
              <a:t>Manuscripts of Old English Verse</a:t>
            </a:r>
            <a:endParaRPr lang="en-US" sz="36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Manuscripts dating back to 10</a:t>
            </a:r>
            <a:r>
              <a:rPr lang="en-US" sz="2800" baseline="30000" dirty="0" smtClean="0">
                <a:latin typeface="Garamond" pitchFamily="18" charset="0"/>
              </a:rPr>
              <a:t>th</a:t>
            </a:r>
            <a:r>
              <a:rPr lang="en-US" sz="2800" dirty="0" smtClean="0">
                <a:latin typeface="Garamond" pitchFamily="18" charset="0"/>
              </a:rPr>
              <a:t> and 11</a:t>
            </a:r>
            <a:r>
              <a:rPr lang="en-US" sz="2800" baseline="30000" dirty="0" smtClean="0">
                <a:latin typeface="Garamond" pitchFamily="18" charset="0"/>
              </a:rPr>
              <a:t>th</a:t>
            </a:r>
            <a:r>
              <a:rPr lang="en-US" sz="2800" dirty="0" smtClean="0">
                <a:latin typeface="Garamond" pitchFamily="18" charset="0"/>
              </a:rPr>
              <a:t> centuries</a:t>
            </a:r>
          </a:p>
          <a:p>
            <a:pPr marL="914400" lvl="1" indent="-457200">
              <a:buAutoNum type="arabicPeriod"/>
            </a:pPr>
            <a:r>
              <a:rPr lang="en-US" sz="2400" dirty="0" smtClean="0">
                <a:latin typeface="Garamond" pitchFamily="18" charset="0"/>
              </a:rPr>
              <a:t>Beowulf Manuscript: </a:t>
            </a:r>
            <a:r>
              <a:rPr lang="en-US" sz="2400" i="1" dirty="0" smtClean="0">
                <a:latin typeface="Garamond" pitchFamily="18" charset="0"/>
              </a:rPr>
              <a:t>Beowulf, Judith, etc</a:t>
            </a:r>
            <a:endParaRPr lang="en-US" sz="2400" dirty="0" smtClean="0">
              <a:latin typeface="Garamond" pitchFamily="18" charset="0"/>
            </a:endParaRPr>
          </a:p>
          <a:p>
            <a:pPr marL="914400" lvl="1" indent="-457200">
              <a:buAutoNum type="arabicPeriod"/>
            </a:pPr>
            <a:r>
              <a:rPr lang="en-US" sz="2400" dirty="0" smtClean="0">
                <a:latin typeface="Garamond" pitchFamily="18" charset="0"/>
              </a:rPr>
              <a:t>Exeter Book: Riddles, religious and didactic verse</a:t>
            </a:r>
          </a:p>
          <a:p>
            <a:pPr marL="914400" lvl="1" indent="-457200">
              <a:buAutoNum type="arabicPeriod"/>
            </a:pPr>
            <a:r>
              <a:rPr lang="en-US" sz="2400" dirty="0" err="1" smtClean="0">
                <a:latin typeface="Garamond" pitchFamily="18" charset="0"/>
              </a:rPr>
              <a:t>Junius</a:t>
            </a:r>
            <a:r>
              <a:rPr lang="en-US" sz="2400" dirty="0" smtClean="0">
                <a:latin typeface="Garamond" pitchFamily="18" charset="0"/>
              </a:rPr>
              <a:t> Manuscript: Biblical verse</a:t>
            </a:r>
          </a:p>
          <a:p>
            <a:pPr marL="914400" lvl="1" indent="-457200">
              <a:buAutoNum type="arabicPeriod"/>
            </a:pPr>
            <a:r>
              <a:rPr lang="en-US" sz="2400" dirty="0" smtClean="0">
                <a:latin typeface="Garamond" pitchFamily="18" charset="0"/>
              </a:rPr>
              <a:t>Vercelli Book: Saints’ lives, short religious verses</a:t>
            </a:r>
          </a:p>
          <a:p>
            <a:pPr marL="514350" indent="-457200"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Poems from the Anglo-Saxon Chronicle</a:t>
            </a:r>
          </a:p>
          <a:p>
            <a:pPr marL="514350" indent="-457200"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“The Wanderer”, “The Seafarer”, “</a:t>
            </a:r>
            <a:r>
              <a:rPr lang="en-US" sz="2800" dirty="0" err="1" smtClean="0">
                <a:latin typeface="Garamond" pitchFamily="18" charset="0"/>
              </a:rPr>
              <a:t>Deor</a:t>
            </a:r>
            <a:r>
              <a:rPr lang="en-US" sz="2800" dirty="0" smtClean="0">
                <a:latin typeface="Garamond" pitchFamily="18" charset="0"/>
              </a:rPr>
              <a:t>”: Elegiac lamentation, spiritual subject matter</a:t>
            </a:r>
          </a:p>
          <a:p>
            <a:pPr marL="514350" indent="-457200"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Anonymity  and uncertain authorship</a:t>
            </a:r>
          </a:p>
          <a:p>
            <a:pPr marL="514350" indent="-457200"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Debates on dates of composition</a:t>
            </a:r>
          </a:p>
          <a:p>
            <a:pPr marL="514350" indent="-457200">
              <a:buFont typeface="Wingdings" pitchFamily="2" charset="2"/>
              <a:buChar char="Ø"/>
            </a:pPr>
            <a:endParaRPr lang="en-US" sz="2800" dirty="0" smtClean="0">
              <a:latin typeface="Garamond" pitchFamily="18" charset="0"/>
            </a:endParaRPr>
          </a:p>
          <a:p>
            <a:pPr marL="514350" indent="-457200">
              <a:buFont typeface="Wingdings" pitchFamily="2" charset="2"/>
              <a:buChar char="Ø"/>
            </a:pPr>
            <a:endParaRPr lang="en-US" sz="2800" dirty="0" smtClean="0">
              <a:latin typeface="Garamond" pitchFamily="18" charset="0"/>
            </a:endParaRPr>
          </a:p>
          <a:p>
            <a:pPr marL="514350" indent="-457200">
              <a:buFont typeface="Wingdings" pitchFamily="2" charset="2"/>
              <a:buChar char="Ø"/>
            </a:pPr>
            <a:endParaRPr lang="en-US" sz="2800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i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0070C0"/>
                </a:solidFill>
                <a:latin typeface="Garamond" pitchFamily="18" charset="0"/>
              </a:rPr>
              <a:t>Beowulf</a:t>
            </a:r>
            <a:endParaRPr lang="en-US" sz="3600" b="1" i="1" dirty="0">
              <a:solidFill>
                <a:srgbClr val="0070C0"/>
              </a:solidFill>
              <a:latin typeface="Garamond" pitchFamily="18" charset="0"/>
            </a:endParaRPr>
          </a:p>
        </p:txBody>
      </p:sp>
      <p:pic>
        <p:nvPicPr>
          <p:cNvPr id="4" name="Content Placeholder 3" descr="Beowul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219200"/>
            <a:ext cx="6248400" cy="5486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Scandinavian saga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Pagan, pre-Christian worldview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Anonymous authorship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Heroic poem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Series of battles between Beowulf and the monster </a:t>
            </a:r>
            <a:r>
              <a:rPr lang="en-US" sz="2800" dirty="0" err="1" smtClean="0">
                <a:latin typeface="Garamond" pitchFamily="18" charset="0"/>
              </a:rPr>
              <a:t>Grendel</a:t>
            </a:r>
            <a:endParaRPr lang="en-US" sz="2800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Defeat of </a:t>
            </a:r>
            <a:r>
              <a:rPr lang="en-US" sz="2800" dirty="0" err="1" smtClean="0">
                <a:latin typeface="Garamond" pitchFamily="18" charset="0"/>
              </a:rPr>
              <a:t>Grendel</a:t>
            </a:r>
            <a:r>
              <a:rPr lang="en-US" sz="2800" dirty="0" smtClean="0">
                <a:latin typeface="Garamond" pitchFamily="18" charset="0"/>
              </a:rPr>
              <a:t> by the eponymous hero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Beowulf as a warrior-hero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Epic-like in scope: grand scenes, massive action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Disruption and restoration of order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Garamond" pitchFamily="18" charset="0"/>
              </a:rPr>
              <a:t>Medieval English Poetry</a:t>
            </a:r>
            <a:endParaRPr lang="en-US" sz="36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Continuation of earlier traditions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Emergence of a literary culture that revolved around the Church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Christian, religious verse and didactic verse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latin typeface="Garamond" pitchFamily="18" charset="0"/>
              </a:rPr>
              <a:t>Lazamon</a:t>
            </a:r>
            <a:r>
              <a:rPr lang="en-US" sz="2800" dirty="0" smtClean="0">
                <a:latin typeface="Garamond" pitchFamily="18" charset="0"/>
              </a:rPr>
              <a:t>, </a:t>
            </a:r>
            <a:r>
              <a:rPr lang="en-US" sz="2800" i="1" dirty="0" smtClean="0">
                <a:latin typeface="Garamond" pitchFamily="18" charset="0"/>
              </a:rPr>
              <a:t>Brut: </a:t>
            </a:r>
            <a:r>
              <a:rPr lang="en-US" sz="2800" dirty="0" smtClean="0">
                <a:latin typeface="Garamond" pitchFamily="18" charset="0"/>
              </a:rPr>
              <a:t>epic conventions, traces the origin and evolution of English people, 16000 lines</a:t>
            </a:r>
          </a:p>
          <a:p>
            <a:pPr>
              <a:buFont typeface="Wingdings" pitchFamily="2" charset="2"/>
              <a:buChar char="Ø"/>
            </a:pPr>
            <a:r>
              <a:rPr lang="en-US" sz="2800" i="1" dirty="0" smtClean="0">
                <a:latin typeface="Garamond" pitchFamily="18" charset="0"/>
              </a:rPr>
              <a:t>The Owl and the Nightingale: </a:t>
            </a:r>
            <a:r>
              <a:rPr lang="en-US" sz="2800" dirty="0" smtClean="0">
                <a:latin typeface="Garamond" pitchFamily="18" charset="0"/>
              </a:rPr>
              <a:t>12</a:t>
            </a:r>
            <a:r>
              <a:rPr lang="en-US" sz="2800" baseline="30000" dirty="0" smtClean="0">
                <a:latin typeface="Garamond" pitchFamily="18" charset="0"/>
              </a:rPr>
              <a:t>th</a:t>
            </a:r>
            <a:r>
              <a:rPr lang="en-US" sz="2800" dirty="0" smtClean="0">
                <a:latin typeface="Garamond" pitchFamily="18" charset="0"/>
              </a:rPr>
              <a:t> century, anonymous, Latin tradition of debate poetry, overheard debate between the birds from the title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Human attributes of the birds, intelligence, articulation, mutual abuse, charges and counter-charges </a:t>
            </a:r>
            <a:endParaRPr lang="en-US" sz="2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i="1" dirty="0" smtClean="0">
                <a:latin typeface="Garamond" pitchFamily="18" charset="0"/>
              </a:rPr>
              <a:t>Sir Gawain and the Green Knight</a:t>
            </a:r>
            <a:r>
              <a:rPr lang="en-US" sz="2800" dirty="0" smtClean="0">
                <a:latin typeface="Garamond" pitchFamily="18" charset="0"/>
              </a:rPr>
              <a:t>: 14</a:t>
            </a:r>
            <a:r>
              <a:rPr lang="en-US" sz="2800" baseline="30000" dirty="0" smtClean="0">
                <a:latin typeface="Garamond" pitchFamily="18" charset="0"/>
              </a:rPr>
              <a:t>th</a:t>
            </a:r>
            <a:r>
              <a:rPr lang="en-US" sz="2800" dirty="0" smtClean="0">
                <a:latin typeface="Garamond" pitchFamily="18" charset="0"/>
              </a:rPr>
              <a:t> century, anonymous, alliterative poem, chivalric romance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Knighthood: formal rituals, code of conduct, lonely quest, King Arthur’s court as setting</a:t>
            </a:r>
          </a:p>
          <a:p>
            <a:pPr>
              <a:buFont typeface="Wingdings" pitchFamily="2" charset="2"/>
              <a:buChar char="Ø"/>
            </a:pPr>
            <a:r>
              <a:rPr lang="en-US" sz="2800" i="1" dirty="0" smtClean="0">
                <a:latin typeface="Garamond" pitchFamily="18" charset="0"/>
              </a:rPr>
              <a:t>Pearl, Purity, Patience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Chivalry as a poetic </a:t>
            </a:r>
            <a:r>
              <a:rPr lang="en-US" sz="2800" dirty="0" smtClean="0">
                <a:latin typeface="Garamond" pitchFamily="18" charset="0"/>
              </a:rPr>
              <a:t>subject: a moral, religious and social code of Knightly and courtly conduct </a:t>
            </a:r>
          </a:p>
          <a:p>
            <a:pPr>
              <a:buNone/>
            </a:pPr>
            <a:endParaRPr lang="en-US" sz="2800" i="1" dirty="0">
              <a:latin typeface="Garamond" pitchFamily="18" charset="0"/>
            </a:endParaRPr>
          </a:p>
        </p:txBody>
      </p:sp>
      <p:pic>
        <p:nvPicPr>
          <p:cNvPr id="4" name="Picture 3" descr="love-chivalry-cr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733800"/>
            <a:ext cx="56388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Garamond" pitchFamily="18" charset="0"/>
              </a:rPr>
              <a:t>Poetry in the Age of Chaucer</a:t>
            </a:r>
            <a:endParaRPr lang="en-US" sz="3600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Coexistence of imitative as well as strikingly original poetry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Influence of French and Italian poetry on Chaucer</a:t>
            </a:r>
          </a:p>
          <a:p>
            <a:pPr>
              <a:buFont typeface="Wingdings" pitchFamily="2" charset="2"/>
              <a:buChar char="Ø"/>
            </a:pPr>
            <a:r>
              <a:rPr lang="en-US" sz="2800" i="1" dirty="0" smtClean="0">
                <a:latin typeface="Garamond" pitchFamily="18" charset="0"/>
              </a:rPr>
              <a:t>The Book of the Duchess, Roman de la Rose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Steady influence of the court on English poetry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Familiarity with the work of Roman poets like Ovid and Italian poets like Dante, Petrarch, Boccaccio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Recurrent use of the dream-vision sequence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Use of wit, irony, and </a:t>
            </a:r>
            <a:r>
              <a:rPr lang="en-US" sz="2800" dirty="0" err="1" smtClean="0">
                <a:latin typeface="Garamond" pitchFamily="18" charset="0"/>
              </a:rPr>
              <a:t>humour</a:t>
            </a:r>
            <a:endParaRPr lang="en-US" sz="2800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i="1" dirty="0" smtClean="0">
                <a:latin typeface="Garamond" pitchFamily="18" charset="0"/>
              </a:rPr>
              <a:t>The Parliament of Fowls, Troilus and Criseyde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i="1" dirty="0" smtClean="0">
                <a:latin typeface="Garamond" pitchFamily="18" charset="0"/>
              </a:rPr>
              <a:t>The Canterbury Tales</a:t>
            </a:r>
            <a:r>
              <a:rPr lang="en-US" sz="2800" dirty="0" smtClean="0">
                <a:latin typeface="Garamond" pitchFamily="18" charset="0"/>
              </a:rPr>
              <a:t>: magnum opus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Significant early poetic work in the vernacular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Less imitative, more original poetic conventions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Pilgrimage as the major motif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Exchange of tales (24 in total), wily banter, </a:t>
            </a:r>
            <a:r>
              <a:rPr lang="en-US" sz="2800" dirty="0" err="1" smtClean="0">
                <a:latin typeface="Garamond" pitchFamily="18" charset="0"/>
              </a:rPr>
              <a:t>humour</a:t>
            </a:r>
            <a:endParaRPr lang="en-US" sz="2800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 A lively tableaux of 14</a:t>
            </a:r>
            <a:r>
              <a:rPr lang="en-US" sz="2800" baseline="30000" dirty="0" smtClean="0">
                <a:latin typeface="Garamond" pitchFamily="18" charset="0"/>
              </a:rPr>
              <a:t>th</a:t>
            </a:r>
            <a:r>
              <a:rPr lang="en-US" sz="2800" dirty="0" smtClean="0">
                <a:latin typeface="Garamond" pitchFamily="18" charset="0"/>
              </a:rPr>
              <a:t> century English social arrangement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Rank, hierarchical order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Knight, Squire, Prioress, Monk, Merchant, Man of Law, </a:t>
            </a:r>
            <a:r>
              <a:rPr lang="en-US" sz="2800" dirty="0" smtClean="0">
                <a:latin typeface="Garamond" pitchFamily="18" charset="0"/>
              </a:rPr>
              <a:t>F</a:t>
            </a:r>
            <a:r>
              <a:rPr lang="en-US" sz="2800" dirty="0" smtClean="0">
                <a:latin typeface="Garamond" pitchFamily="18" charset="0"/>
              </a:rPr>
              <a:t>ranklin, Miller, Reeve </a:t>
            </a:r>
            <a:r>
              <a:rPr lang="en-US" sz="2800" dirty="0" smtClean="0">
                <a:latin typeface="Garamond" pitchFamily="18" charset="0"/>
              </a:rPr>
              <a:t>P</a:t>
            </a:r>
            <a:r>
              <a:rPr lang="en-US" sz="2800" dirty="0" smtClean="0">
                <a:latin typeface="Garamond" pitchFamily="18" charset="0"/>
              </a:rPr>
              <a:t>ardoner, Wife of Bath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Witty repartee, lively conversation, jovial company of pilgrims</a:t>
            </a:r>
          </a:p>
          <a:p>
            <a:pPr>
              <a:buFont typeface="Wingdings" pitchFamily="2" charset="2"/>
              <a:buChar char="Ø"/>
            </a:pPr>
            <a:endParaRPr lang="en-US" sz="2800" i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582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ENGLISH POETRY:  LITERARY AND INTELLECTUAL BACKGROUND </vt:lpstr>
      <vt:lpstr>Old English Poetry</vt:lpstr>
      <vt:lpstr>Manuscripts of Old English Verse</vt:lpstr>
      <vt:lpstr>Beowulf</vt:lpstr>
      <vt:lpstr>Slide 5</vt:lpstr>
      <vt:lpstr>Medieval English Poetry</vt:lpstr>
      <vt:lpstr>Slide 7</vt:lpstr>
      <vt:lpstr>Poetry in the Age of Chaucer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POETRY:  LITERARY AND INTELLECTUAL BACKGROUND </dc:title>
  <dc:creator>P MURALIDHAR</dc:creator>
  <cp:lastModifiedBy>P MURALIDHAR</cp:lastModifiedBy>
  <cp:revision>88</cp:revision>
  <dcterms:created xsi:type="dcterms:W3CDTF">2006-08-16T00:00:00Z</dcterms:created>
  <dcterms:modified xsi:type="dcterms:W3CDTF">2023-09-29T17:52:24Z</dcterms:modified>
</cp:coreProperties>
</file>